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459"/>
    <a:srgbClr val="2AF234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459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0FA34-072D-4927-8A71-2FBB9B483967}" type="datetimeFigureOut">
              <a:rPr lang="en-US" smtClean="0"/>
              <a:t>11/3/2009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0070-4AA2-44B5-949D-A5695EE8C21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.com/products/CPUs/" TargetMode="External"/><Relationship Id="rId7" Type="http://schemas.openxmlformats.org/officeDocument/2006/relationships/hyperlink" Target="http://www.arm.com/markets/showcase/" TargetMode="External"/><Relationship Id="rId2" Type="http://schemas.openxmlformats.org/officeDocument/2006/relationships/hyperlink" Target="http://www.cse.unsw.edu.au/~cs9244/06/seminars/08-leonid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center.arm.com/help/index.jsp?topic=/com.arm.doc.ddi0135a/BABEBCFJ.html" TargetMode="External"/><Relationship Id="rId5" Type="http://schemas.openxmlformats.org/officeDocument/2006/relationships/hyperlink" Target="http://www.ot1.com/arm/armchap1.html" TargetMode="External"/><Relationship Id="rId4" Type="http://schemas.openxmlformats.org/officeDocument/2006/relationships/hyperlink" Target="http://en.wikipedia.org/wiki/ARM_architec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686800" cy="2209800"/>
          </a:xfrm>
        </p:spPr>
        <p:txBody>
          <a:bodyPr/>
          <a:lstStyle/>
          <a:p>
            <a:r>
              <a:rPr lang="en-US" sz="5400" dirty="0" smtClean="0"/>
              <a:t>Overview of ARM Architecture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Presented by </a:t>
            </a:r>
            <a:r>
              <a:rPr lang="en-US" sz="2000" dirty="0" smtClean="0"/>
              <a:t>Mridula</a:t>
            </a:r>
            <a:r>
              <a:rPr lang="en-US" sz="2000" dirty="0" smtClean="0"/>
              <a:t> </a:t>
            </a:r>
            <a:r>
              <a:rPr lang="en-US" sz="2000" dirty="0" smtClean="0"/>
              <a:t>Allani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ARM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37160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Advanced RISC Machine (ARM).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Previously it was called Acorn RISC Machine named after the company which designed the processor.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Due to limited resources and staff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Acorn Computers Ltd., a RISC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ISA was chosen in place of CISC to design the successor for their 16-bit microprocessor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800" baseline="0" dirty="0" smtClean="0">
                <a:latin typeface="+mj-lt"/>
                <a:ea typeface="+mj-ea"/>
                <a:cs typeface="+mj-cs"/>
              </a:rPr>
              <a:t>The first ARM processor was used as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a coprocessor for BBC Microcomputers PC as an accelerator.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Later ARM entered a partnership with Apple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Computer and VLSI Technology and became the ARM Ltd. and became Advanced RISC Machine instead of Acorn RISC Machine.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Various Versions of the ARM Processor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28000" r="27500" b="41000"/>
          <a:stretch>
            <a:fillRect/>
          </a:stretch>
        </p:blipFill>
        <p:spPr bwMode="auto">
          <a:xfrm>
            <a:off x="1447800" y="914400"/>
            <a:ext cx="5943600" cy="22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276600"/>
            <a:ext cx="8534400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ARM processors have the coprocessor support through which they can extend their instruction set.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The third generation of the ARM introduced  the Memory Management Unit and the Multiply-Accumulate Instruction which took two 32-bit operands to produce 32- or 64-bit result.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The Thumb is a 16-bit compressed instruction set  which takes 40% less space than the ARM instruction set and  40% slower. It finds its applications in non-performance critical operations and where memory and data buses are of smaller size. The ARM processor can run in either of the modes.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 The DSP instructions are to improve the  digital signal processing and  multimedia applications.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The Jazelle allows java byte coding to be executed directly by the ARM pipeline.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Thumb-2 adds new 32-bit instructions to Thumb mode to have the same code density as the Thumb instruction set, but performance similar to the ARM instruction set.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SIMD is 64- or 128-bit Single Instruction Multiple Data instruction set added to accelerate the graphics and audio, video and gaming processing applications.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The Trust Zone is a security feature that adds a separate core. The processor operates between these two cores called two worlds such that data is prevented from leaking to the less trusted world.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28194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Design Objectives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371600"/>
            <a:ext cx="77724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smtClean="0">
                <a:latin typeface="+mj-lt"/>
                <a:ea typeface="+mj-ea"/>
                <a:cs typeface="+mj-cs"/>
              </a:rPr>
              <a:t>Opti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mize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 price/performance </a:t>
            </a:r>
            <a:r>
              <a:rPr lang="en-US" sz="2800" dirty="0">
                <a:latin typeface="+mj-lt"/>
                <a:ea typeface="+mj-ea"/>
                <a:cs typeface="+mj-cs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rather than to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compete for performance with the contemporary microprocessors.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aseline="0" dirty="0" smtClean="0">
                <a:latin typeface="+mj-lt"/>
                <a:ea typeface="+mj-ea"/>
                <a:cs typeface="+mj-cs"/>
              </a:rPr>
              <a:t>This is the reason why a RISC Architecture is chosen. It takes lesser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silicon with performance </a:t>
            </a:r>
            <a:r>
              <a:rPr lang="en-US" sz="2800" dirty="0" smtClean="0"/>
              <a:t>comparable to most general-purpose microprocessors. Hence, a lot of application specific cores can be integrated with the ARM core.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second objective is to minimize the design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time.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For this the ARM has designed a custom standard cell library. A software called QuickDesign is used to design application specific  processors from these macro cells.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custom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designing feature is due to high modular nature of the ARM architecture. For an ARM processor, only an integer pipeline is mandatory. Rest of the cells like memory management unit , floating point pipeline, caches, etc. are optional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 This gives a lot of flexibility to design application specific processors in a small area.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third objective is energy efficiency. This largely owes to the small area. The ARM employs other energy reduction techniques specific to the applications.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2286000"/>
            <a:ext cx="7772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Load-store RISC Architecture.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32-bit </a:t>
            </a:r>
            <a:r>
              <a:rPr lang="en-US" noProof="0" dirty="0" smtClean="0">
                <a:latin typeface="+mj-lt"/>
                <a:ea typeface="+mj-ea"/>
                <a:cs typeface="+mj-cs"/>
              </a:rPr>
              <a:t>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nstruction word with 32-bit operands.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latin typeface="+mj-lt"/>
                <a:ea typeface="+mj-ea"/>
                <a:cs typeface="+mj-cs"/>
              </a:rPr>
              <a:t>The instructions have regular three operand format.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Most of the ARM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processors use different instruction and data caches.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latin typeface="+mj-lt"/>
                <a:ea typeface="+mj-ea"/>
                <a:cs typeface="+mj-cs"/>
              </a:rPr>
              <a:t>The processors are based on a common 3-stage pipeline architecture consisting of fetch, decode and execution stages.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500" t="24000" r="52500" b="21000"/>
          <a:stretch>
            <a:fillRect/>
          </a:stretch>
        </p:blipFill>
        <p:spPr bwMode="auto">
          <a:xfrm rot="16200000">
            <a:off x="2667000" y="1752600"/>
            <a:ext cx="373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ARM7TDMI  [1]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143000"/>
            <a:ext cx="77724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classical model allows execution of one instruction per cycle in the absence of pipeline hazards and memory access instructions.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+mj-lt"/>
                <a:ea typeface="+mj-ea"/>
                <a:cs typeface="+mj-cs"/>
              </a:rPr>
              <a:t>The newer versions of the processor can be 5, 6 or 8 stage pipelines.</a:t>
            </a:r>
            <a:endParaRPr kumimoji="0" lang="en-US" sz="2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100" baseline="0" dirty="0" smtClean="0">
                <a:latin typeface="+mj-lt"/>
                <a:ea typeface="+mj-ea"/>
                <a:cs typeface="+mj-cs"/>
              </a:rPr>
              <a:t>Memory access instructions take two cycles in the absence of separate</a:t>
            </a:r>
            <a:r>
              <a:rPr lang="en-US" sz="2100" dirty="0" smtClean="0">
                <a:latin typeface="+mj-lt"/>
                <a:ea typeface="+mj-ea"/>
                <a:cs typeface="+mj-cs"/>
              </a:rPr>
              <a:t> data and instruction </a:t>
            </a:r>
            <a:r>
              <a:rPr lang="en-US" sz="2100" baseline="0" dirty="0" smtClean="0">
                <a:latin typeface="+mj-lt"/>
                <a:ea typeface="+mj-ea"/>
                <a:cs typeface="+mj-cs"/>
              </a:rPr>
              <a:t>caches</a:t>
            </a:r>
            <a:r>
              <a:rPr lang="en-US" sz="2100" dirty="0" smtClean="0">
                <a:latin typeface="+mj-lt"/>
                <a:ea typeface="+mj-ea"/>
                <a:cs typeface="+mj-cs"/>
              </a:rPr>
              <a:t> or multiple input port external memory.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supports auto-indexing addressing mode.  In this mode, the value of the indexing register is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changed while </a:t>
            </a:r>
            <a:r>
              <a:rPr lang="en-US" sz="2100" dirty="0" smtClean="0">
                <a:latin typeface="+mj-lt"/>
                <a:ea typeface="+mj-ea"/>
                <a:cs typeface="+mj-cs"/>
              </a:rPr>
              <a:t>load/store instruction is being executed.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improves performance and code size.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100" dirty="0" smtClean="0">
                <a:latin typeface="+mj-lt"/>
                <a:ea typeface="+mj-ea"/>
                <a:cs typeface="+mj-cs"/>
              </a:rPr>
              <a:t> ARM supports multiple register transfer  instructions that allow load/store </a:t>
            </a:r>
            <a:r>
              <a:rPr lang="en-US" sz="2100" dirty="0" smtClean="0"/>
              <a:t>16  registers </a:t>
            </a:r>
            <a:r>
              <a:rPr lang="en-US" sz="2100" dirty="0" smtClean="0">
                <a:latin typeface="+mj-lt"/>
                <a:ea typeface="+mj-ea"/>
                <a:cs typeface="+mj-cs"/>
              </a:rPr>
              <a:t>simultaneously.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100" dirty="0" smtClean="0">
                <a:latin typeface="+mj-lt"/>
                <a:ea typeface="+mj-ea"/>
                <a:cs typeface="+mj-cs"/>
              </a:rPr>
              <a:t>It provides 16 32-bit general purpose registers, PC (R15) being one of them.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100" dirty="0" smtClean="0">
                <a:latin typeface="+mj-lt"/>
                <a:ea typeface="+mj-ea"/>
                <a:cs typeface="+mj-cs"/>
              </a:rPr>
              <a:t> This allows the pipeline to access the next instruction at several places and thus, reduces the code.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100" dirty="0" smtClean="0"/>
              <a:t> Under </a:t>
            </a:r>
            <a:r>
              <a:rPr lang="en-US" sz="2100" dirty="0"/>
              <a:t>normal conditions, it is incremented on every cycle during the fetch </a:t>
            </a:r>
            <a:r>
              <a:rPr lang="en-US" sz="2100" dirty="0" smtClean="0"/>
              <a:t>stage.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100" dirty="0" smtClean="0"/>
              <a:t> If </a:t>
            </a:r>
            <a:r>
              <a:rPr lang="en-US" sz="2100" dirty="0"/>
              <a:t>a data processing instruction specifies R15 as its </a:t>
            </a:r>
            <a:r>
              <a:rPr lang="en-US" sz="2100" dirty="0" smtClean="0"/>
              <a:t>destination </a:t>
            </a:r>
            <a:r>
              <a:rPr lang="en-US" sz="2100" dirty="0"/>
              <a:t>operand, </a:t>
            </a:r>
            <a:r>
              <a:rPr lang="en-US" sz="2100" dirty="0" smtClean="0"/>
              <a:t>then the </a:t>
            </a:r>
            <a:r>
              <a:rPr lang="en-US" sz="2100" dirty="0"/>
              <a:t>result of the ALU operation is used as the next </a:t>
            </a:r>
            <a:r>
              <a:rPr lang="en-US" sz="2100" dirty="0" smtClean="0"/>
              <a:t>instruction </a:t>
            </a:r>
            <a:r>
              <a:rPr lang="en-US" sz="2100" dirty="0"/>
              <a:t>address</a:t>
            </a:r>
            <a:r>
              <a:rPr lang="en-US" sz="2100" dirty="0" smtClean="0"/>
              <a:t>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100" dirty="0">
                <a:latin typeface="+mj-lt"/>
                <a:ea typeface="+mj-ea"/>
                <a:cs typeface="+mj-cs"/>
              </a:rPr>
              <a:t> </a:t>
            </a:r>
            <a:r>
              <a:rPr lang="en-US" sz="2100" dirty="0" smtClean="0">
                <a:latin typeface="+mj-lt"/>
                <a:ea typeface="+mj-ea"/>
                <a:cs typeface="+mj-cs"/>
              </a:rPr>
              <a:t>If PC is specified in a memory access instruction, then the next instruction is fetched from memory.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Overview Contd.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Some        Products  </a:t>
            </a:r>
            <a:r>
              <a:rPr lang="en-US" sz="1600" dirty="0" smtClean="0"/>
              <a:t>[6]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9375" t="75000" r="35000" b="15000"/>
          <a:stretch>
            <a:fillRect/>
          </a:stretch>
        </p:blipFill>
        <p:spPr bwMode="auto">
          <a:xfrm>
            <a:off x="3657600" y="470079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53247" y="367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®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45625" t="45000" r="46875" b="31000"/>
          <a:stretch>
            <a:fillRect/>
          </a:stretch>
        </p:blipFill>
        <p:spPr bwMode="auto">
          <a:xfrm>
            <a:off x="152400" y="2133600"/>
            <a:ext cx="91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3886200"/>
            <a:ext cx="101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Palm Pre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46250" t="45000" r="46875" b="31000"/>
          <a:stretch>
            <a:fillRect/>
          </a:stretch>
        </p:blipFill>
        <p:spPr bwMode="auto">
          <a:xfrm>
            <a:off x="381000" y="4419600"/>
            <a:ext cx="83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172200"/>
            <a:ext cx="158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Amazon Kindle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l="36250" t="53000" r="36875" b="36000"/>
          <a:stretch>
            <a:fillRect/>
          </a:stretch>
        </p:blipFill>
        <p:spPr bwMode="auto">
          <a:xfrm>
            <a:off x="2971800" y="1371600"/>
            <a:ext cx="23829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43200" y="1905000"/>
            <a:ext cx="274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Samsung HDTV Set-top Box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 l="45625" t="45000" r="46875" b="30000"/>
          <a:stretch>
            <a:fillRect/>
          </a:stretch>
        </p:blipFill>
        <p:spPr bwMode="auto">
          <a:xfrm>
            <a:off x="7467600" y="1371600"/>
            <a:ext cx="91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62800" y="3200400"/>
            <a:ext cx="1767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Sony Walkman </a:t>
            </a:r>
          </a:p>
          <a:p>
            <a:r>
              <a:rPr lang="en-US" dirty="0" smtClean="0"/>
              <a:t>MP3/MP4 Player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 l="45625" t="45000" r="44375" b="31000"/>
          <a:stretch>
            <a:fillRect/>
          </a:stretch>
        </p:blipFill>
        <p:spPr bwMode="auto">
          <a:xfrm>
            <a:off x="7162800" y="38862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39651" y="5715000"/>
            <a:ext cx="235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 Graphing Calculator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6488668"/>
            <a:ext cx="217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Nokia 500 Navigation</a:t>
            </a:r>
            <a:endParaRPr lang="en-US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 l="46875" t="49000" r="46875" b="33000"/>
          <a:stretch>
            <a:fillRect/>
          </a:stretch>
        </p:blipFill>
        <p:spPr bwMode="auto">
          <a:xfrm>
            <a:off x="1676400" y="4191000"/>
            <a:ext cx="76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600200" y="5638800"/>
            <a:ext cx="1142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Microsoft </a:t>
            </a:r>
          </a:p>
          <a:p>
            <a:r>
              <a:rPr lang="en-US" dirty="0" smtClean="0"/>
              <a:t>Zune HD</a:t>
            </a:r>
            <a:endParaRPr lang="en-US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 l="40000" t="46000" r="40625" b="31000"/>
          <a:stretch>
            <a:fillRect/>
          </a:stretch>
        </p:blipFill>
        <p:spPr bwMode="auto">
          <a:xfrm>
            <a:off x="4953000" y="4953000"/>
            <a:ext cx="15405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953000" y="6019800"/>
            <a:ext cx="1945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ACS, EH880 </a:t>
            </a:r>
          </a:p>
          <a:p>
            <a:r>
              <a:rPr lang="en-US" dirty="0" smtClean="0"/>
              <a:t>Smart Card Reader</a:t>
            </a:r>
            <a:endParaRPr lang="en-US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 l="43750" t="45000" r="44375" b="30000"/>
          <a:stretch>
            <a:fillRect/>
          </a:stretch>
        </p:blipFill>
        <p:spPr bwMode="auto">
          <a:xfrm>
            <a:off x="1295400" y="13716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219200" y="3200400"/>
            <a:ext cx="216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Fuji Xerox </a:t>
            </a:r>
          </a:p>
          <a:p>
            <a:r>
              <a:rPr lang="en-US" dirty="0" smtClean="0"/>
              <a:t>Multifunction Printer</a:t>
            </a:r>
            <a:endParaRPr lang="en-US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 l="40625" t="47000" r="40625" b="33000"/>
          <a:stretch>
            <a:fillRect/>
          </a:stretch>
        </p:blipFill>
        <p:spPr bwMode="auto">
          <a:xfrm>
            <a:off x="2971800" y="5562600"/>
            <a:ext cx="1485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/>
          <a:srcRect l="41250" t="45000" r="41875" b="30000"/>
          <a:stretch>
            <a:fillRect/>
          </a:stretch>
        </p:blipFill>
        <p:spPr bwMode="auto">
          <a:xfrm>
            <a:off x="5638800" y="3276600"/>
            <a:ext cx="1295400" cy="119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638800" y="4495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Casio EX-F1</a:t>
            </a:r>
            <a:endParaRPr lang="en-US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/>
          <a:srcRect l="40000" t="45000" r="40000" b="30000"/>
          <a:stretch>
            <a:fillRect/>
          </a:stretch>
        </p:blipFill>
        <p:spPr bwMode="auto">
          <a:xfrm>
            <a:off x="3124200" y="3733800"/>
            <a:ext cx="14630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819400" y="4876800"/>
            <a:ext cx="19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Innovating </a:t>
            </a:r>
          </a:p>
          <a:p>
            <a:r>
              <a:rPr lang="en-US" dirty="0" smtClean="0"/>
              <a:t>Touch Book</a:t>
            </a:r>
            <a:endParaRPr lang="en-US" dirty="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print"/>
          <a:srcRect l="42500" t="45000" r="42500" b="30000"/>
          <a:stretch>
            <a:fillRect/>
          </a:stretch>
        </p:blipFill>
        <p:spPr bwMode="auto">
          <a:xfrm>
            <a:off x="5562600" y="1219200"/>
            <a:ext cx="12192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257800" y="2438400"/>
            <a:ext cx="20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Vizio Gallevia HDTV</a:t>
            </a:r>
            <a:endParaRPr lang="en-US" dirty="0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 cstate="print"/>
          <a:srcRect l="40625" t="45000" r="41875" b="30000"/>
          <a:stretch>
            <a:fillRect/>
          </a:stretch>
        </p:blipFill>
        <p:spPr bwMode="auto">
          <a:xfrm>
            <a:off x="3505200" y="2286000"/>
            <a:ext cx="1143000" cy="10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29000" y="3276600"/>
            <a:ext cx="141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Nintendo DSi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143000"/>
            <a:ext cx="77724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100" dirty="0">
                <a:latin typeface="+mj-lt"/>
                <a:ea typeface="+mj-ea"/>
                <a:cs typeface="+mj-cs"/>
                <a:hlinkClick r:id="rId2"/>
              </a:rPr>
              <a:t>http://www.cse.unsw.edu.au/~</a:t>
            </a:r>
            <a:r>
              <a:rPr lang="en-US" sz="2100" dirty="0" smtClean="0">
                <a:latin typeface="+mj-lt"/>
                <a:ea typeface="+mj-ea"/>
                <a:cs typeface="+mj-cs"/>
                <a:hlinkClick r:id="rId2"/>
              </a:rPr>
              <a:t>cs9244/06/seminars/08-leonidr.pdf</a:t>
            </a:r>
            <a:endParaRPr lang="en-US" sz="2100" dirty="0" smtClean="0"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100" dirty="0">
                <a:latin typeface="+mj-lt"/>
                <a:ea typeface="+mj-ea"/>
                <a:cs typeface="+mj-cs"/>
                <a:hlinkClick r:id="rId3"/>
              </a:rPr>
              <a:t>http://www.arm.com/products/CPUs</a:t>
            </a:r>
            <a:r>
              <a:rPr lang="en-US" sz="2100" dirty="0" smtClean="0">
                <a:latin typeface="+mj-lt"/>
                <a:ea typeface="+mj-ea"/>
                <a:cs typeface="+mj-cs"/>
                <a:hlinkClick r:id="rId3"/>
              </a:rPr>
              <a:t>/</a:t>
            </a:r>
            <a:endParaRPr lang="en-US" sz="2100" dirty="0" smtClean="0"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100" dirty="0">
                <a:latin typeface="+mj-lt"/>
                <a:ea typeface="+mj-ea"/>
                <a:cs typeface="+mj-cs"/>
                <a:hlinkClick r:id="rId4"/>
              </a:rPr>
              <a:t>http://</a:t>
            </a:r>
            <a:r>
              <a:rPr lang="en-US" sz="2100" dirty="0" smtClean="0">
                <a:latin typeface="+mj-lt"/>
                <a:ea typeface="+mj-ea"/>
                <a:cs typeface="+mj-cs"/>
                <a:hlinkClick r:id="rId4"/>
              </a:rPr>
              <a:t>en.wikipedia.org/wiki/ARM_architecture</a:t>
            </a:r>
            <a:endParaRPr lang="en-US" sz="2100" dirty="0" smtClean="0"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100" dirty="0">
                <a:latin typeface="+mj-lt"/>
                <a:ea typeface="+mj-ea"/>
                <a:cs typeface="+mj-cs"/>
                <a:hlinkClick r:id="rId5"/>
              </a:rPr>
              <a:t>http://</a:t>
            </a:r>
            <a:r>
              <a:rPr lang="en-US" sz="2100" dirty="0" smtClean="0">
                <a:latin typeface="+mj-lt"/>
                <a:ea typeface="+mj-ea"/>
                <a:cs typeface="+mj-cs"/>
                <a:hlinkClick r:id="rId5"/>
              </a:rPr>
              <a:t>www.ot1.com/arm/armchap1.html</a:t>
            </a:r>
            <a:endParaRPr lang="en-US" sz="2100" dirty="0" smtClean="0"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100" dirty="0">
                <a:latin typeface="+mj-lt"/>
                <a:ea typeface="+mj-ea"/>
                <a:cs typeface="+mj-cs"/>
                <a:hlinkClick r:id="rId6"/>
              </a:rPr>
              <a:t>http://infocenter.arm.com/help/index.jsp?topic=/</a:t>
            </a:r>
            <a:r>
              <a:rPr lang="en-US" sz="2100" dirty="0" smtClean="0">
                <a:latin typeface="+mj-lt"/>
                <a:ea typeface="+mj-ea"/>
                <a:cs typeface="+mj-cs"/>
                <a:hlinkClick r:id="rId6"/>
              </a:rPr>
              <a:t>com.arm.doc.ddi0135a/BABEBCFJ.html</a:t>
            </a:r>
            <a:endParaRPr lang="en-US" sz="2100" dirty="0" smtClean="0"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100" dirty="0">
                <a:latin typeface="+mj-lt"/>
                <a:ea typeface="+mj-ea"/>
                <a:cs typeface="+mj-cs"/>
                <a:hlinkClick r:id="rId7"/>
              </a:rPr>
              <a:t>http://www.arm.com/markets/showcase</a:t>
            </a:r>
            <a:r>
              <a:rPr lang="en-US" sz="2100" dirty="0" smtClean="0">
                <a:latin typeface="+mj-lt"/>
                <a:ea typeface="+mj-ea"/>
                <a:cs typeface="+mj-cs"/>
                <a:hlinkClick r:id="rId7"/>
              </a:rPr>
              <a:t>/#</a:t>
            </a:r>
            <a:r>
              <a:rPr lang="en-US" sz="21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876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Overview of ARM Architecture Presented by Mridula Allani</vt:lpstr>
      <vt:lpstr>History of ARM</vt:lpstr>
      <vt:lpstr>Various Versions of the ARM Processor</vt:lpstr>
      <vt:lpstr>ARM Design Objectives</vt:lpstr>
      <vt:lpstr>Architectural Overview</vt:lpstr>
      <vt:lpstr>Architectural Overview Contd.</vt:lpstr>
      <vt:lpstr>Some        Products  [6]</vt:lpstr>
      <vt:lpstr>References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ARM Architecture Presented by Mridula Allani</dc:title>
  <dc:creator>Mridula Allani</dc:creator>
  <cp:lastModifiedBy>Mridula Allani</cp:lastModifiedBy>
  <cp:revision>102</cp:revision>
  <dcterms:created xsi:type="dcterms:W3CDTF">2009-11-03T14:07:59Z</dcterms:created>
  <dcterms:modified xsi:type="dcterms:W3CDTF">2009-11-04T16:04:50Z</dcterms:modified>
</cp:coreProperties>
</file>